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png"/>
  <Override PartName="/ppt/media/image27.jpg" ContentType="image/png"/>
  <Override PartName="/ppt/media/image28.jpg" ContentType="image/png"/>
  <Override PartName="/ppt/media/image3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sldIdLst>
    <p:sldId id="277" r:id="rId2"/>
    <p:sldId id="278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9" r:id="rId12"/>
    <p:sldId id="280" r:id="rId13"/>
    <p:sldId id="281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82" r:id="rId24"/>
    <p:sldId id="273" r:id="rId25"/>
    <p:sldId id="274" r:id="rId26"/>
    <p:sldId id="275" r:id="rId27"/>
    <p:sldId id="27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DF19C-0E41-424D-8701-A6A878C47DC5}" type="datetimeFigureOut">
              <a:rPr lang="en-IN" smtClean="0"/>
              <a:t>28-01-2024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5C4F-6EFF-4F15-87C7-23AE458012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47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DF19C-0E41-424D-8701-A6A878C47DC5}" type="datetimeFigureOut">
              <a:rPr lang="en-IN" smtClean="0"/>
              <a:t>28-01-2024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5C4F-6EFF-4F15-87C7-23AE458012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8745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DF19C-0E41-424D-8701-A6A878C47DC5}" type="datetimeFigureOut">
              <a:rPr lang="en-IN" smtClean="0"/>
              <a:t>28-01-2024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5C4F-6EFF-4F15-87C7-23AE458012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733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DF19C-0E41-424D-8701-A6A878C47DC5}" type="datetimeFigureOut">
              <a:rPr lang="en-IN" smtClean="0"/>
              <a:t>28-01-2024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5C4F-6EFF-4F15-87C7-23AE458012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256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DF19C-0E41-424D-8701-A6A878C47DC5}" type="datetimeFigureOut">
              <a:rPr lang="en-IN" smtClean="0"/>
              <a:t>28-01-2024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5C4F-6EFF-4F15-87C7-23AE458012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6022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DF19C-0E41-424D-8701-A6A878C47DC5}" type="datetimeFigureOut">
              <a:rPr lang="en-IN" smtClean="0"/>
              <a:t>28-01-2024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5C4F-6EFF-4F15-87C7-23AE458012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9410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DF19C-0E41-424D-8701-A6A878C47DC5}" type="datetimeFigureOut">
              <a:rPr lang="en-IN" smtClean="0"/>
              <a:t>28-01-2024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5C4F-6EFF-4F15-87C7-23AE458012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8908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DF19C-0E41-424D-8701-A6A878C47DC5}" type="datetimeFigureOut">
              <a:rPr lang="en-IN" smtClean="0"/>
              <a:t>28-01-2024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5C4F-6EFF-4F15-87C7-23AE458012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598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DF19C-0E41-424D-8701-A6A878C47DC5}" type="datetimeFigureOut">
              <a:rPr lang="en-IN" smtClean="0"/>
              <a:t>28-01-2024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5C4F-6EFF-4F15-87C7-23AE458012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72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DF19C-0E41-424D-8701-A6A878C47DC5}" type="datetimeFigureOut">
              <a:rPr lang="en-IN" smtClean="0"/>
              <a:t>28-01-2024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5C4F-6EFF-4F15-87C7-23AE458012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652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DF19C-0E41-424D-8701-A6A878C47DC5}" type="datetimeFigureOut">
              <a:rPr lang="en-IN" smtClean="0"/>
              <a:t>28-01-2024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5C4F-6EFF-4F15-87C7-23AE458012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918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DF19C-0E41-424D-8701-A6A878C47DC5}" type="datetimeFigureOut">
              <a:rPr lang="en-IN" smtClean="0"/>
              <a:t>28-01-2024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D5C4F-6EFF-4F15-87C7-23AE458012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055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3UbgXdy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2101" y="1303774"/>
            <a:ext cx="529373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cap="none" spc="0" dirty="0" smtClean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URBAN PLANING </a:t>
            </a:r>
            <a:r>
              <a:rPr lang="en-US" sz="6000" b="1" cap="none" spc="0" dirty="0" smtClean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AND</a:t>
            </a:r>
            <a:r>
              <a:rPr lang="en-US" sz="6000" b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6000" b="1" cap="none" spc="0" dirty="0" smtClean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SMART CITIES</a:t>
            </a:r>
            <a:endParaRPr lang="en-US" sz="6000" b="1" cap="none" spc="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62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1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48000" y="2079675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sz="6000" b="1" dirty="0" smtClean="0">
                <a:solidFill>
                  <a:schemeClr val="bg1"/>
                </a:solidFill>
                <a:latin typeface="+mj-lt"/>
              </a:rPr>
              <a:t>Section 2</a:t>
            </a:r>
            <a:r>
              <a:rPr lang="en-IN" b="1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IN" b="1" dirty="0" smtClean="0">
                <a:solidFill>
                  <a:schemeClr val="bg1"/>
                </a:solidFill>
                <a:latin typeface="+mj-lt"/>
              </a:rPr>
            </a:br>
            <a:endParaRPr lang="en-IN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82720" y="3828479"/>
            <a:ext cx="42265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Smart Air Purifier Technology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/>
            </a:r>
            <a:br>
              <a:rPr lang="en-US" sz="2400" b="1" dirty="0" smtClean="0">
                <a:solidFill>
                  <a:schemeClr val="bg1"/>
                </a:solidFill>
              </a:rPr>
            </a:br>
            <a:endParaRPr lang="en-I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10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36229" y="0"/>
            <a:ext cx="10515600" cy="1325563"/>
          </a:xfrm>
        </p:spPr>
        <p:txBody>
          <a:bodyPr/>
          <a:lstStyle/>
          <a:p>
            <a:pPr algn="ctr"/>
            <a:r>
              <a:rPr lang="en-IN" b="1" dirty="0" smtClean="0">
                <a:latin typeface="Arial Rounded MT Bold" panose="020F0704030504030204" pitchFamily="34" charset="0"/>
              </a:rPr>
              <a:t>Our Designs</a:t>
            </a:r>
            <a:endParaRPr lang="en-IN" b="1" dirty="0">
              <a:latin typeface="Arial Rounded MT Bold" panose="020F0704030504030204" pitchFamily="34" charset="0"/>
            </a:endParaRPr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xmlns="" id="{76984AAD-3C2D-577B-A611-8ACF160187F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89388" y="1054206"/>
            <a:ext cx="1874838" cy="30099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16B019A1-15F2-4D79-46C7-A9A00C62B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407" y="1308259"/>
            <a:ext cx="2010914" cy="276595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621EE355-96AF-44EF-B01F-FE2B5F7CB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666" y="1298153"/>
            <a:ext cx="1831163" cy="276595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83E18464-FED4-DD69-BDAD-C24ECBC10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655" y="4312644"/>
            <a:ext cx="2442385" cy="24132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C75DD283-23AC-3970-AF31-5CDAD92BA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765" y="4312645"/>
            <a:ext cx="2744198" cy="24132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52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xmlns="" id="{6D28C7CB-CBBF-7305-7F8E-0CAFCBCEF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453573"/>
            <a:ext cx="6228883" cy="562210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6440" y="2336165"/>
            <a:ext cx="4617720" cy="1325563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latin typeface="Arial Rounded MT Bold" panose="020F0704030504030204" pitchFamily="34" charset="0"/>
              </a:rPr>
              <a:t>Switch Specification</a:t>
            </a:r>
            <a:endParaRPr lang="en-IN" sz="54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19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211772"/>
            <a:ext cx="5455919" cy="636174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4520" y="2508885"/>
            <a:ext cx="5369560" cy="1325563"/>
          </a:xfrm>
        </p:spPr>
        <p:txBody>
          <a:bodyPr>
            <a:noAutofit/>
          </a:bodyPr>
          <a:lstStyle/>
          <a:p>
            <a:r>
              <a:rPr lang="en-IN" sz="4800" b="1" dirty="0" smtClean="0">
                <a:latin typeface="Arial Rounded MT Bold" panose="020F0704030504030204" pitchFamily="34" charset="0"/>
              </a:rPr>
              <a:t>Inner system and main components</a:t>
            </a:r>
            <a:endParaRPr lang="en-IN" sz="48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4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080" y="588645"/>
            <a:ext cx="5918200" cy="1325563"/>
          </a:xfrm>
        </p:spPr>
        <p:txBody>
          <a:bodyPr/>
          <a:lstStyle/>
          <a:p>
            <a:r>
              <a:rPr lang="en-IN" b="1" dirty="0" smtClean="0"/>
              <a:t>Advanced Filtration Systems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080" y="2079625"/>
            <a:ext cx="643636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IN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sz="2200" b="1" dirty="0" smtClean="0"/>
              <a:t>HEPA Filtration</a:t>
            </a:r>
          </a:p>
          <a:p>
            <a:pPr marL="0" indent="0">
              <a:buNone/>
            </a:pPr>
            <a:r>
              <a:rPr lang="en-IN" sz="2200" dirty="0" smtClean="0">
                <a:solidFill>
                  <a:srgbClr val="002060"/>
                </a:solidFill>
              </a:rPr>
              <a:t>High-Efficiency Particulate Air (HEPA) filters effectively capture airborne particles, ensuring cleaner air.</a:t>
            </a:r>
          </a:p>
          <a:p>
            <a:pPr marL="0" indent="0">
              <a:buNone/>
            </a:pPr>
            <a:endParaRPr lang="en-IN" sz="22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sz="2200" b="1" dirty="0" smtClean="0"/>
              <a:t>Activated Carbon Filters</a:t>
            </a:r>
          </a:p>
          <a:p>
            <a:pPr marL="0" indent="0">
              <a:buNone/>
            </a:pPr>
            <a:r>
              <a:rPr lang="en-IN" sz="2200" dirty="0" smtClean="0">
                <a:solidFill>
                  <a:srgbClr val="002060"/>
                </a:solidFill>
              </a:rPr>
              <a:t>These filters adsorb, gases, and VOCs, improving overall air quality.</a:t>
            </a:r>
          </a:p>
          <a:p>
            <a:pPr marL="0" indent="0">
              <a:buNone/>
            </a:pPr>
            <a:endParaRPr lang="en-IN" sz="22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sz="2200" b="1" dirty="0" smtClean="0"/>
              <a:t>Pre-Filters</a:t>
            </a:r>
          </a:p>
          <a:p>
            <a:pPr marL="0" indent="0">
              <a:buNone/>
            </a:pPr>
            <a:r>
              <a:rPr lang="en-IN" sz="2200" dirty="0" smtClean="0">
                <a:solidFill>
                  <a:srgbClr val="002060"/>
                </a:solidFill>
              </a:rPr>
              <a:t>Pre-filters capture larger particles, extending the lifespan of the primary filters and enhancing purification efficiency.</a:t>
            </a:r>
            <a:endParaRPr lang="en-IN" sz="22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3320" y="914400"/>
            <a:ext cx="6756400" cy="50292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9522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133080" cy="1325563"/>
          </a:xfrm>
        </p:spPr>
        <p:txBody>
          <a:bodyPr/>
          <a:lstStyle/>
          <a:p>
            <a:r>
              <a:rPr lang="en-IN" b="1" dirty="0" smtClean="0"/>
              <a:t>IOT Integration and Connectivity</a:t>
            </a:r>
            <a:endParaRPr lang="en-IN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75" y="1690688"/>
            <a:ext cx="3468405" cy="263144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275" y="1690688"/>
            <a:ext cx="3468405" cy="263144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115" y="1690688"/>
            <a:ext cx="3468405" cy="263144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8" name="Rectangle 7"/>
          <p:cNvSpPr/>
          <p:nvPr/>
        </p:nvSpPr>
        <p:spPr>
          <a:xfrm>
            <a:off x="637357" y="4575294"/>
            <a:ext cx="303944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Real-time Monitoring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</a:rPr>
              <a:t>Smart air purifiers are equipped with sensors that monitor air quality and provide instant feedback to users.</a:t>
            </a:r>
          </a:p>
          <a:p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05637" y="4593610"/>
            <a:ext cx="30276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 smtClean="0"/>
              <a:t>Mobile App Control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</a:rPr>
              <a:t>Users can remotely control the purifier, monitor air quality data, and receive filter replacement notifications through dedicated mobile apps.</a:t>
            </a:r>
          </a:p>
          <a:p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59477" y="4575294"/>
            <a:ext cx="30276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 smtClean="0"/>
              <a:t>Voice Control Integration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</a:rPr>
              <a:t>Integration with voice assistants allows users to control the purifier using voice commands for added convenience.</a:t>
            </a:r>
          </a:p>
          <a:p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72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527685"/>
            <a:ext cx="7696200" cy="1325563"/>
          </a:xfrm>
        </p:spPr>
        <p:txBody>
          <a:bodyPr/>
          <a:lstStyle/>
          <a:p>
            <a:r>
              <a:rPr lang="en-IN" b="1" dirty="0" smtClean="0"/>
              <a:t>Energy Efficiency and Sustainability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" y="1978025"/>
            <a:ext cx="6375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N" sz="20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dirty="0" smtClean="0"/>
              <a:t>Energy-saving Modes</a:t>
            </a:r>
          </a:p>
          <a:p>
            <a:pPr marL="0" indent="0">
              <a:buNone/>
            </a:pPr>
            <a:r>
              <a:rPr lang="en-IN" sz="2000" dirty="0" smtClean="0">
                <a:solidFill>
                  <a:srgbClr val="002060"/>
                </a:solidFill>
              </a:rPr>
              <a:t>Smart purifiers feature energy-efficient modes to minimize power consumption while maintaining optimal air quality.</a:t>
            </a:r>
          </a:p>
          <a:p>
            <a:pPr marL="0" indent="0">
              <a:buNone/>
            </a:pPr>
            <a:endParaRPr lang="en-IN" sz="2000" b="1" dirty="0" smtClean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dirty="0" smtClean="0"/>
              <a:t>Environmentally Friendly Materials</a:t>
            </a:r>
          </a:p>
          <a:p>
            <a:pPr marL="0" indent="0">
              <a:buNone/>
            </a:pPr>
            <a:r>
              <a:rPr lang="en-IN" sz="2000" dirty="0" smtClean="0">
                <a:solidFill>
                  <a:srgbClr val="002060"/>
                </a:solidFill>
              </a:rPr>
              <a:t>Many smart purifiers are designed using sustainable materials and are built for longevity, reducing environmental impact.</a:t>
            </a:r>
          </a:p>
          <a:p>
            <a:pPr marL="0" indent="0">
              <a:buNone/>
            </a:pPr>
            <a:endParaRPr lang="en-IN" sz="20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dirty="0" smtClean="0"/>
              <a:t>Filter Recycling Programs</a:t>
            </a:r>
          </a:p>
          <a:p>
            <a:pPr marL="0" indent="0">
              <a:buNone/>
            </a:pPr>
            <a:r>
              <a:rPr lang="en-IN" sz="2000" dirty="0" smtClean="0">
                <a:solidFill>
                  <a:srgbClr val="002060"/>
                </a:solidFill>
              </a:rPr>
              <a:t>Manufacturers offer filter recycling programs, promoting responsible disposal and reducing environmental footprint.</a:t>
            </a:r>
            <a:endParaRPr lang="en-IN" sz="2000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40" y="-30480"/>
            <a:ext cx="52832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17815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040" y="487045"/>
            <a:ext cx="5735320" cy="1325563"/>
          </a:xfrm>
        </p:spPr>
        <p:txBody>
          <a:bodyPr/>
          <a:lstStyle/>
          <a:p>
            <a:r>
              <a:rPr lang="en-IN" b="1" dirty="0" smtClean="0"/>
              <a:t>User-Centric Design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040" y="2133283"/>
            <a:ext cx="64770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/>
              <a:t>Compact Form Factor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Smart purifiers are designed to be sleek and compact, seamlessly blending into various living spaces.</a:t>
            </a:r>
          </a:p>
          <a:p>
            <a:pPr marL="0" indent="0">
              <a:buNone/>
            </a:pPr>
            <a:endParaRPr lang="en-US" sz="20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/>
              <a:t>Customizable Settings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Users can personalize purification settings based on their preferences and specific air quality needs.</a:t>
            </a:r>
          </a:p>
          <a:p>
            <a:pPr marL="0" indent="0">
              <a:buNone/>
            </a:pPr>
            <a:endParaRPr lang="en-US" sz="20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/>
              <a:t>Low Noise Operation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These purifiers operate quietly, ensuring minimal disruption to daily activities and providing a peaceful indoor environment.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040" y="822960"/>
            <a:ext cx="4983480" cy="46837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7604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1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04384" y="1504926"/>
            <a:ext cx="29770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6000" b="1" dirty="0" smtClean="0">
                <a:solidFill>
                  <a:schemeClr val="bg1"/>
                </a:solidFill>
                <a:latin typeface="+mj-lt"/>
              </a:rPr>
              <a:t>Section 3</a:t>
            </a:r>
            <a:endParaRPr lang="en-IN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85847" y="3691374"/>
            <a:ext cx="58667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Market Opportunities and Consumer Trends</a:t>
            </a:r>
            <a:endParaRPr lang="en-I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44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40" y="405765"/>
            <a:ext cx="6212840" cy="1325563"/>
          </a:xfrm>
        </p:spPr>
        <p:txBody>
          <a:bodyPr/>
          <a:lstStyle/>
          <a:p>
            <a:r>
              <a:rPr lang="en-IN" b="1" dirty="0" smtClean="0"/>
              <a:t>Market Growth and Trends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840" y="2171065"/>
            <a:ext cx="547116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b="1" dirty="0" smtClean="0"/>
              <a:t>Rapid Market Expansion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The smart air purifier market is experiencing significant growth due to increasing health awareness and technological advancements.</a:t>
            </a:r>
          </a:p>
          <a:p>
            <a:pPr marL="0" indent="0">
              <a:buNone/>
            </a:pPr>
            <a:endParaRPr lang="en-US" sz="2000" dirty="0" smtClean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 smtClean="0"/>
              <a:t>Consumer Priorities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Consumers are prioritizing air purification solutions that offer smart features, energy efficiency, and effective air cleaning.</a:t>
            </a:r>
          </a:p>
          <a:p>
            <a:pPr marL="0" indent="0">
              <a:buNone/>
            </a:pPr>
            <a:endParaRPr lang="en-US" sz="2000" dirty="0" smtClean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 smtClean="0"/>
              <a:t>Innovation and Differentiation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Manufacturers are focusing on innovation to differentiate their products and cater to evolving consumer needs.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320" y="518160"/>
            <a:ext cx="2944146" cy="267208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320" y="3850323"/>
            <a:ext cx="2944146" cy="267208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47414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41AAC0-035A-6D43-A1A6-1E863CA9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6" name="Content Placeholder 2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" y="0"/>
            <a:ext cx="12197953" cy="68580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5D2E880-33BB-3B1E-FAF6-329EB45BAA7A}"/>
              </a:ext>
            </a:extLst>
          </p:cNvPr>
          <p:cNvSpPr/>
          <p:nvPr/>
        </p:nvSpPr>
        <p:spPr>
          <a:xfrm>
            <a:off x="3300034" y="180893"/>
            <a:ext cx="513473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M</a:t>
            </a:r>
            <a:r>
              <a:rPr lang="en-US" sz="5400" b="1" u="sng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eet the team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DCC4259-354F-2908-650A-88BFC887E0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33" y="1365335"/>
            <a:ext cx="1642547" cy="173954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E900302-0835-89AC-E1C0-B8824DF3FFC7}"/>
              </a:ext>
            </a:extLst>
          </p:cNvPr>
          <p:cNvSpPr/>
          <p:nvPr/>
        </p:nvSpPr>
        <p:spPr>
          <a:xfrm>
            <a:off x="90960" y="3236405"/>
            <a:ext cx="2331901" cy="156338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42F6806-845A-8818-4916-B2FD038D165A}"/>
              </a:ext>
            </a:extLst>
          </p:cNvPr>
          <p:cNvSpPr/>
          <p:nvPr/>
        </p:nvSpPr>
        <p:spPr>
          <a:xfrm>
            <a:off x="163773" y="3414539"/>
            <a:ext cx="223876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SOUTIK MANDAL</a:t>
            </a:r>
            <a:endParaRPr lang="en-U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ok Antiqua" panose="02040602050305030304" pitchFamily="18" charset="0"/>
            </a:endParaRPr>
          </a:p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211001001199</a:t>
            </a:r>
            <a:endParaRPr lang="en-U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92F87B16-83DD-1D67-68E9-38D78275AF25}"/>
              </a:ext>
            </a:extLst>
          </p:cNvPr>
          <p:cNvSpPr/>
          <p:nvPr/>
        </p:nvSpPr>
        <p:spPr>
          <a:xfrm>
            <a:off x="2946339" y="1452881"/>
            <a:ext cx="1833815" cy="165568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9052" t="-25198" r="-82704" b="-7504"/>
            </a:stretch>
          </a:blip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A301818-66B3-350E-651B-05616EB24E7A}"/>
              </a:ext>
            </a:extLst>
          </p:cNvPr>
          <p:cNvSpPr/>
          <p:nvPr/>
        </p:nvSpPr>
        <p:spPr>
          <a:xfrm>
            <a:off x="2946339" y="3275051"/>
            <a:ext cx="2062541" cy="152474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692DD28-4532-12A3-B79E-A1B856F76247}"/>
              </a:ext>
            </a:extLst>
          </p:cNvPr>
          <p:cNvSpPr/>
          <p:nvPr/>
        </p:nvSpPr>
        <p:spPr>
          <a:xfrm>
            <a:off x="3184682" y="3379944"/>
            <a:ext cx="17235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ARIJIT PAL</a:t>
            </a:r>
          </a:p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211001001208</a:t>
            </a:r>
            <a:endParaRPr lang="en-U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CE22A5CE-AD1D-A23C-4BAA-F50FAAE90399}"/>
              </a:ext>
            </a:extLst>
          </p:cNvPr>
          <p:cNvSpPr/>
          <p:nvPr/>
        </p:nvSpPr>
        <p:spPr>
          <a:xfrm>
            <a:off x="5472331" y="1452881"/>
            <a:ext cx="1768837" cy="166526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132" b="-3132"/>
            </a:stretch>
          </a:blip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CCE2C9A8-2607-ECA0-D8F0-95B934E926C3}"/>
              </a:ext>
            </a:extLst>
          </p:cNvPr>
          <p:cNvSpPr/>
          <p:nvPr/>
        </p:nvSpPr>
        <p:spPr>
          <a:xfrm>
            <a:off x="5472331" y="3277975"/>
            <a:ext cx="2040108" cy="152181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A6FF326-792F-08A4-481C-B1AC3C29B5C0}"/>
              </a:ext>
            </a:extLst>
          </p:cNvPr>
          <p:cNvSpPr/>
          <p:nvPr/>
        </p:nvSpPr>
        <p:spPr>
          <a:xfrm>
            <a:off x="5489906" y="3410144"/>
            <a:ext cx="207664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BITTU KUMAR SINGH</a:t>
            </a:r>
            <a:endParaRPr lang="en-U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ok Antiqua" panose="02040602050305030304" pitchFamily="18" charset="0"/>
            </a:endParaRPr>
          </a:p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211001001209</a:t>
            </a:r>
            <a:endParaRPr lang="en-U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ok Antiqua" panose="0204060205030503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938B89EB-C812-08CE-4072-969B87DF07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44" y="1365334"/>
            <a:ext cx="1527359" cy="175280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38A699CE-404D-6CCE-93CC-F0274A011E3A}"/>
              </a:ext>
            </a:extLst>
          </p:cNvPr>
          <p:cNvSpPr/>
          <p:nvPr/>
        </p:nvSpPr>
        <p:spPr>
          <a:xfrm>
            <a:off x="7861771" y="3276513"/>
            <a:ext cx="1891829" cy="152327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C8E463A-2565-6AAA-FE1D-2B970E3397AB}"/>
              </a:ext>
            </a:extLst>
          </p:cNvPr>
          <p:cNvSpPr/>
          <p:nvPr/>
        </p:nvSpPr>
        <p:spPr>
          <a:xfrm>
            <a:off x="7813845" y="3484032"/>
            <a:ext cx="202651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SOUVIK PAUL</a:t>
            </a:r>
          </a:p>
          <a:p>
            <a:pPr algn="ctr"/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221003004001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DAB64FDC-82FF-81E9-A4D7-0F8A1C4759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4" b="17724"/>
          <a:stretch/>
        </p:blipFill>
        <p:spPr>
          <a:xfrm>
            <a:off x="10152878" y="1352075"/>
            <a:ext cx="1527359" cy="1752806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AD925A98-F3BF-F223-F0B4-C682306F128B}"/>
              </a:ext>
            </a:extLst>
          </p:cNvPr>
          <p:cNvSpPr/>
          <p:nvPr/>
        </p:nvSpPr>
        <p:spPr>
          <a:xfrm>
            <a:off x="9946830" y="3275051"/>
            <a:ext cx="2081397" cy="152474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17174E0C-E5AE-88FF-A151-343BD89A1908}"/>
              </a:ext>
            </a:extLst>
          </p:cNvPr>
          <p:cNvSpPr/>
          <p:nvPr/>
        </p:nvSpPr>
        <p:spPr>
          <a:xfrm>
            <a:off x="10098313" y="3506444"/>
            <a:ext cx="174034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ANIRDAM</a:t>
            </a:r>
          </a:p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PATHAK</a:t>
            </a:r>
            <a:endParaRPr lang="en-U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ok Antiqua" panose="02040602050305030304" pitchFamily="18" charset="0"/>
            </a:endParaRPr>
          </a:p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221001011010</a:t>
            </a:r>
            <a:endParaRPr lang="en-U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31DF0EA7-CBB4-F347-BA27-7A6766113D36}"/>
              </a:ext>
            </a:extLst>
          </p:cNvPr>
          <p:cNvSpPr/>
          <p:nvPr/>
        </p:nvSpPr>
        <p:spPr>
          <a:xfrm>
            <a:off x="2212804" y="5410739"/>
            <a:ext cx="730919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Heavy" panose="020B0903020102020204" pitchFamily="34" charset="0"/>
                <a:ea typeface="HP Simplified Jpan" panose="020B0500000000000000" pitchFamily="34" charset="-128"/>
              </a:rPr>
              <a:t>Team number-2022102 / JRP No. – JRP2</a:t>
            </a:r>
          </a:p>
        </p:txBody>
      </p:sp>
    </p:spTree>
    <p:extLst>
      <p:ext uri="{BB962C8B-B14F-4D97-AF65-F5344CB8AC3E}">
        <p14:creationId xmlns:p14="http://schemas.microsoft.com/office/powerpoint/2010/main" val="233859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280" y="497205"/>
            <a:ext cx="6812280" cy="1325563"/>
          </a:xfrm>
        </p:spPr>
        <p:txBody>
          <a:bodyPr/>
          <a:lstStyle/>
          <a:p>
            <a:r>
              <a:rPr lang="en-IN" b="1" dirty="0" smtClean="0"/>
              <a:t>Consumer Adoption and Behaviour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280" y="2160905"/>
            <a:ext cx="667004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/>
              <a:t>Smart Home Integration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The trend of smart home adoption is driving the integration of smart air purifiers into connected home ecosystems.</a:t>
            </a:r>
          </a:p>
          <a:p>
            <a:pPr marL="0" indent="0">
              <a:buNone/>
            </a:pPr>
            <a:endParaRPr lang="en-US" sz="2000" b="1" dirty="0" smtClean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/>
              <a:t>Health-Conscious Consumers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Health-conscious individuals are actively seeking air purification solutions that align with their wellness goals.</a:t>
            </a:r>
          </a:p>
          <a:p>
            <a:pPr marL="0" indent="0">
              <a:buNone/>
            </a:pPr>
            <a:endParaRPr lang="en-US" sz="2000" b="1" dirty="0" smtClean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/>
              <a:t>Online Reviews and Recommendations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Consumers heavily rely on online reviews and recommendations to make informed purchase decisions, emphasizing the importance of positive user experiences.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0" y="879157"/>
            <a:ext cx="4917440" cy="5238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576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740" y="283845"/>
            <a:ext cx="6416040" cy="1325563"/>
          </a:xfrm>
        </p:spPr>
        <p:txBody>
          <a:bodyPr>
            <a:normAutofit/>
          </a:bodyPr>
          <a:lstStyle/>
          <a:p>
            <a:r>
              <a:rPr lang="en-US" b="1" dirty="0" smtClean="0"/>
              <a:t>Case Study: Consumer Satisfaction and Loyalty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" y="1473200"/>
            <a:ext cx="6334760" cy="442944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0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/>
              <a:t>User Experience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A case study involving residential users demonstrated high satisfaction with the performance and smart features of the air purifiers.</a:t>
            </a:r>
          </a:p>
          <a:p>
            <a:pPr marL="0" indent="0">
              <a:buNone/>
            </a:pPr>
            <a:endParaRPr lang="en-US" sz="20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/>
              <a:t>Brand Loyalty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Positive experiences with smart air purifiers led to increased brand loyalty and recommendations within the users' social circles.</a:t>
            </a:r>
          </a:p>
          <a:p>
            <a:pPr marL="0" indent="0">
              <a:buNone/>
            </a:pPr>
            <a:endParaRPr lang="en-US" sz="20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/>
              <a:t>Word-of-Mouth Marketing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Satisfied consumers became brand advocates, contributing to organic growth through positive word-of-mouth marketing.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00" y="1259840"/>
            <a:ext cx="5397500" cy="405384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22895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70664" y="1896864"/>
            <a:ext cx="29770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6000" b="1" dirty="0" smtClean="0">
                <a:solidFill>
                  <a:schemeClr val="bg1"/>
                </a:solidFill>
                <a:latin typeface="+mj-lt"/>
              </a:rPr>
              <a:t>Section 4</a:t>
            </a:r>
            <a:endParaRPr lang="en-IN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79668" y="3813294"/>
            <a:ext cx="41590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Brand Positioning and Marketing Strategy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3180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01720" y="2214245"/>
            <a:ext cx="5796280" cy="1325563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IN" sz="5300" b="1" dirty="0" smtClean="0"/>
              <a:t>Click here to visit our website 👇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037840" y="3329355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b="1" dirty="0" smtClean="0">
              <a:solidFill>
                <a:schemeClr val="bg1"/>
              </a:solidFill>
            </a:endParaRPr>
          </a:p>
          <a:p>
            <a:pPr algn="r"/>
            <a:r>
              <a:rPr lang="en-IN" sz="3200" b="1" dirty="0" err="1" smtClean="0">
                <a:hlinkClick r:id="rId3"/>
              </a:rPr>
              <a:t>UrbanAir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383896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06" y="0"/>
            <a:ext cx="12219305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5660" y="621982"/>
            <a:ext cx="5684520" cy="1325563"/>
          </a:xfrm>
        </p:spPr>
        <p:txBody>
          <a:bodyPr/>
          <a:lstStyle/>
          <a:p>
            <a:r>
              <a:rPr lang="en-IN" b="1" dirty="0" smtClean="0"/>
              <a:t>Brand Identity and Values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21360" y="1947545"/>
            <a:ext cx="591312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 smtClean="0"/>
              <a:t>Commitment to Health and Wellness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2060"/>
                </a:solidFill>
              </a:rPr>
              <a:t>The brand is positioned as a champion of indoor air quality, emphasizing the importance of clean and healthy living spaces.</a:t>
            </a:r>
          </a:p>
          <a:p>
            <a:pPr marL="0" indent="0">
              <a:buNone/>
            </a:pPr>
            <a:endParaRPr lang="en-US" sz="24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 smtClean="0"/>
              <a:t>Innovation and Technology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2060"/>
                </a:solidFill>
              </a:rPr>
              <a:t>Emphasizing the brand's commitment to technological advancement and smart solutions for air purification.</a:t>
            </a:r>
          </a:p>
          <a:p>
            <a:pPr marL="0" indent="0">
              <a:buNone/>
            </a:pPr>
            <a:endParaRPr lang="en-US" sz="24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 smtClean="0"/>
              <a:t>Customer-Centric Approach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2060"/>
                </a:solidFill>
              </a:rPr>
              <a:t>Prioritizing customer satisfaction, user experience, and continuous improvement based on consumer feedback.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210" y="-10160"/>
            <a:ext cx="4269739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14615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40" y="395605"/>
            <a:ext cx="6873240" cy="1325563"/>
          </a:xfrm>
        </p:spPr>
        <p:txBody>
          <a:bodyPr/>
          <a:lstStyle/>
          <a:p>
            <a:r>
              <a:rPr lang="en-IN" b="1" dirty="0" smtClean="0"/>
              <a:t>Target Audience Segmentation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840" y="2099945"/>
            <a:ext cx="63754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/>
              <a:t>Health Enthusiasts</a:t>
            </a:r>
          </a:p>
          <a:p>
            <a:pPr marL="0" indent="0">
              <a:buNone/>
            </a:pPr>
            <a:r>
              <a:rPr lang="en-US" sz="2000" dirty="0" smtClean="0"/>
              <a:t>Targeting individuals who prioritize health and wellness, seeking advanced air purification solutions for their homes.</a:t>
            </a:r>
          </a:p>
          <a:p>
            <a:pPr marL="0" indent="0">
              <a:buNone/>
            </a:pPr>
            <a:endParaRPr lang="en-US" sz="20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/>
              <a:t>Tech-Savvy Consumers</a:t>
            </a:r>
          </a:p>
          <a:p>
            <a:pPr marL="0" indent="0">
              <a:buNone/>
            </a:pPr>
            <a:r>
              <a:rPr lang="en-US" sz="2000" dirty="0" smtClean="0"/>
              <a:t>Appealing to consumers who value smart home integration, connectivity, and user-friendly technology.</a:t>
            </a:r>
          </a:p>
          <a:p>
            <a:pPr marL="0" indent="0">
              <a:buNone/>
            </a:pPr>
            <a:endParaRPr lang="en-US" sz="20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/>
              <a:t>Eco-Conscious Individuals</a:t>
            </a:r>
          </a:p>
          <a:p>
            <a:pPr marL="0" indent="0">
              <a:buNone/>
            </a:pPr>
            <a:r>
              <a:rPr lang="en-US" sz="2000" dirty="0" smtClean="0"/>
              <a:t>Engaging with environmentally conscious consumers who seek sustainable and energy-efficient home appliances.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0" y="843281"/>
            <a:ext cx="4962143" cy="511048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58018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314325"/>
            <a:ext cx="7462520" cy="1325563"/>
          </a:xfrm>
        </p:spPr>
        <p:txBody>
          <a:bodyPr/>
          <a:lstStyle/>
          <a:p>
            <a:r>
              <a:rPr lang="en-IN" b="1" dirty="0" smtClean="0"/>
              <a:t>Multi-Channel Marketing Approach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640" y="1470025"/>
            <a:ext cx="54102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0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/>
              <a:t>Digital Marketing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Leveraging social media, online advertising, and influencer partnerships to reach tech-savvy and health-conscious audiences.</a:t>
            </a:r>
          </a:p>
          <a:p>
            <a:pPr marL="0" indent="0">
              <a:buNone/>
            </a:pPr>
            <a:endParaRPr lang="en-US" sz="20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/>
              <a:t>In-Store Promotions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Collaborating with retail partners to showcase the product's features and benefits through in-store displays and demonstrations.</a:t>
            </a:r>
          </a:p>
          <a:p>
            <a:pPr marL="0" indent="0">
              <a:buNone/>
            </a:pPr>
            <a:endParaRPr lang="en-US" sz="20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/>
              <a:t>Educational Campaigns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Conducting workshops, webinars, and educational content to raise awareness about indoor air quality and the benefits of smart air purifiers.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198880"/>
            <a:ext cx="5821680" cy="47625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75463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315403"/>
            <a:ext cx="9144000" cy="2387600"/>
          </a:xfrm>
        </p:spPr>
        <p:txBody>
          <a:bodyPr/>
          <a:lstStyle/>
          <a:p>
            <a:r>
              <a:rPr lang="en-IN" b="1" dirty="0" smtClean="0">
                <a:solidFill>
                  <a:schemeClr val="bg1"/>
                </a:solidFill>
              </a:rPr>
              <a:t>Thank You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76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552704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40" y="-4067"/>
            <a:ext cx="6664960" cy="6866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1840" y="2792437"/>
            <a:ext cx="4622800" cy="2387600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90000"/>
          </a:bodyPr>
          <a:lstStyle/>
          <a:p>
            <a:pPr algn="l"/>
            <a:r>
              <a:rPr lang="en-IN" b="1" dirty="0" smtClean="0"/>
              <a:t>Smart Air Purifier:</a:t>
            </a:r>
            <a:br>
              <a:rPr lang="en-IN" b="1" dirty="0" smtClean="0"/>
            </a:br>
            <a:r>
              <a:rPr lang="en-IN" b="1" dirty="0" smtClean="0">
                <a:solidFill>
                  <a:schemeClr val="accent1">
                    <a:lumMod val="50000"/>
                  </a:schemeClr>
                </a:solidFill>
              </a:rPr>
              <a:t>Revolutionizing Indoor Air Quality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630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199" y="1162843"/>
            <a:ext cx="10515600" cy="1325563"/>
          </a:xfrm>
        </p:spPr>
        <p:txBody>
          <a:bodyPr/>
          <a:lstStyle/>
          <a:p>
            <a:pPr algn="ctr"/>
            <a:r>
              <a:rPr lang="en-IN" b="1" dirty="0" smtClean="0"/>
              <a:t>Content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/>
            </a:r>
            <a:br>
              <a:rPr lang="en-IN" b="1" dirty="0" smtClean="0"/>
            </a:br>
            <a:r>
              <a:rPr lang="en-US" b="1" dirty="0" smtClean="0"/>
              <a:t>1. Understanding Indoor Air Pollution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2. Smart Air Purifier Technology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3. Market Opportunities and Consumer Trends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4. Brand Positioning and Marketing Strategy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038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bg1"/>
                </a:solidFill>
              </a:rPr>
              <a:t>Section 1</a:t>
            </a:r>
            <a:br>
              <a:rPr lang="en-IN" b="1" dirty="0" smtClean="0">
                <a:solidFill>
                  <a:schemeClr val="bg1"/>
                </a:solidFill>
              </a:rPr>
            </a:b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2400" b="1" dirty="0" smtClean="0">
                <a:solidFill>
                  <a:schemeClr val="bg1"/>
                </a:solidFill>
              </a:rPr>
              <a:t>Understanding Indoor Air Pollution</a:t>
            </a:r>
            <a:endParaRPr lang="en-I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64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680200" cy="1325563"/>
          </a:xfrm>
        </p:spPr>
        <p:txBody>
          <a:bodyPr/>
          <a:lstStyle/>
          <a:p>
            <a:r>
              <a:rPr lang="en-US" b="1" dirty="0" smtClean="0"/>
              <a:t>Impact of Indoor Air Pollution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840" y="2055813"/>
            <a:ext cx="631444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IN" sz="20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dirty="0" smtClean="0"/>
              <a:t>Health Implications: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Poor indoor air quality can lead to respiratory issues, allergies, and other health problems.</a:t>
            </a:r>
          </a:p>
          <a:p>
            <a:pPr marL="0" indent="0">
              <a:buNone/>
            </a:pPr>
            <a:endParaRPr lang="en-US" sz="20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/>
              <a:t>Common Pollutants: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Indoor air can contain dust, pet dander, pollen, and volatile organic compounds (VOCs).</a:t>
            </a:r>
          </a:p>
          <a:p>
            <a:pPr marL="0" indent="0">
              <a:buNone/>
            </a:pPr>
            <a:endParaRPr lang="en-US" sz="20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/>
              <a:t>Invisible Threat: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Many indoor air pollutants are not visible to the naked eye, making it crucial to address them proactively.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640" y="0"/>
            <a:ext cx="503936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824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78232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519" y="446405"/>
            <a:ext cx="7218680" cy="1325563"/>
          </a:xfrm>
        </p:spPr>
        <p:txBody>
          <a:bodyPr/>
          <a:lstStyle/>
          <a:p>
            <a:r>
              <a:rPr lang="en-US" b="1" dirty="0" smtClean="0"/>
              <a:t>The Need for Smart Air Purifiers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799" y="2242185"/>
            <a:ext cx="7543801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/>
              <a:t>Rising Concerns: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Increased awareness about the health impact of indoor air pollution has led to a growing demand for effective air purification solutions.</a:t>
            </a:r>
          </a:p>
          <a:p>
            <a:pPr marL="0" indent="0">
              <a:buNone/>
            </a:pPr>
            <a:endParaRPr lang="en-US" sz="2000" dirty="0" smtClean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/>
              <a:t>Smart Features: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Smart air purifiers offer real-time air quality monitoring, remote control, and integration with smart home systems.</a:t>
            </a:r>
          </a:p>
          <a:p>
            <a:pPr marL="0" indent="0">
              <a:buNone/>
            </a:pPr>
            <a:endParaRPr lang="en-US" sz="2000" b="1" dirty="0" smtClean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/>
              <a:t>Efficiency and Convenience: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These purifiers provide efficient air cleaning while offering user-friendly features for enhanced convenience.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0" y="0"/>
            <a:ext cx="4368800" cy="6857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181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7525"/>
            <a:ext cx="6781800" cy="1325563"/>
          </a:xfrm>
        </p:spPr>
        <p:txBody>
          <a:bodyPr>
            <a:normAutofit/>
          </a:bodyPr>
          <a:lstStyle/>
          <a:p>
            <a:r>
              <a:rPr lang="en-US" b="1" dirty="0" smtClean="0"/>
              <a:t>Case Study: Impact on Health and Productivity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160905"/>
            <a:ext cx="72898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0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/>
              <a:t>Health Improvement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A case study of an office environment showed a significant decrease in employee sick days after the installation of smart air purifiers.</a:t>
            </a:r>
          </a:p>
          <a:p>
            <a:pPr marL="0" indent="0">
              <a:buNone/>
            </a:pPr>
            <a:endParaRPr lang="en-US" sz="20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/>
              <a:t>Enhanced Productivity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Improved air quality led to increased focus, reduced fatigue, and enhanced overall productivity among employees.</a:t>
            </a:r>
          </a:p>
          <a:p>
            <a:pPr marL="0" indent="0">
              <a:buNone/>
            </a:pPr>
            <a:endParaRPr lang="en-US" sz="20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/>
              <a:t>Employee Satisfaction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The initiative to improve indoor air quality was well-received, positively impacting employee morale.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0"/>
            <a:ext cx="4511040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1410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640" y="446405"/>
            <a:ext cx="4008120" cy="1325563"/>
          </a:xfrm>
        </p:spPr>
        <p:txBody>
          <a:bodyPr/>
          <a:lstStyle/>
          <a:p>
            <a:r>
              <a:rPr lang="en-IN" b="1" dirty="0" smtClean="0"/>
              <a:t>SWOT Analysis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640" y="2211705"/>
            <a:ext cx="621284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sz="2000" b="1" dirty="0" smtClean="0"/>
              <a:t>Strength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Smart air purifiers offer real-time air quality monitoring and smart features, providing a competitive edge in the market.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b="1" dirty="0" smtClean="0"/>
              <a:t>Weakness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High initial investment and the need for regular filter replacements may deter some potential customers.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b="1" dirty="0" smtClean="0"/>
              <a:t>Opportunity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Growing consumer awareness and the increasing focus on health and wellness present a significant opportunity for market growth.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b="1" dirty="0" smtClean="0"/>
              <a:t>Threat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Competition from traditional air purifiers and the need to educate consumers about the benefits of smart air purifiers.</a:t>
            </a:r>
          </a:p>
          <a:p>
            <a:endParaRPr lang="en-IN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920" y="469106"/>
            <a:ext cx="5679440" cy="51003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7198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</TotalTime>
  <Words>1003</Words>
  <Application>Microsoft Office PowerPoint</Application>
  <PresentationFormat>Widescreen</PresentationFormat>
  <Paragraphs>172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Arial Black</vt:lpstr>
      <vt:lpstr>Arial Rounded MT Bold</vt:lpstr>
      <vt:lpstr>Book Antiqua</vt:lpstr>
      <vt:lpstr>Calibri</vt:lpstr>
      <vt:lpstr>Calibri Light</vt:lpstr>
      <vt:lpstr>Franklin Gothic Heavy</vt:lpstr>
      <vt:lpstr>HP Simplified Jpan</vt:lpstr>
      <vt:lpstr>Wingdings</vt:lpstr>
      <vt:lpstr>Office Theme</vt:lpstr>
      <vt:lpstr>PowerPoint Presentation</vt:lpstr>
      <vt:lpstr>PowerPoint Presentation</vt:lpstr>
      <vt:lpstr>Smart Air Purifier: Revolutionizing Indoor Air Quality</vt:lpstr>
      <vt:lpstr>Content</vt:lpstr>
      <vt:lpstr>Section 1 </vt:lpstr>
      <vt:lpstr>Impact of Indoor Air Pollution</vt:lpstr>
      <vt:lpstr>The Need for Smart Air Purifiers</vt:lpstr>
      <vt:lpstr>Case Study: Impact on Health and Productivity</vt:lpstr>
      <vt:lpstr>SWOT Analysis</vt:lpstr>
      <vt:lpstr>PowerPoint Presentation</vt:lpstr>
      <vt:lpstr>Our Designs</vt:lpstr>
      <vt:lpstr>Switch Specification</vt:lpstr>
      <vt:lpstr>Inner system and main components</vt:lpstr>
      <vt:lpstr>Advanced Filtration Systems</vt:lpstr>
      <vt:lpstr>IOT Integration and Connectivity</vt:lpstr>
      <vt:lpstr>Energy Efficiency and Sustainability</vt:lpstr>
      <vt:lpstr>User-Centric Design</vt:lpstr>
      <vt:lpstr>PowerPoint Presentation</vt:lpstr>
      <vt:lpstr>Market Growth and Trends</vt:lpstr>
      <vt:lpstr>Consumer Adoption and Behaviour</vt:lpstr>
      <vt:lpstr>Case Study: Consumer Satisfaction and Loyalty</vt:lpstr>
      <vt:lpstr>PowerPoint Presentation</vt:lpstr>
      <vt:lpstr>Click here to visit our website 👇  </vt:lpstr>
      <vt:lpstr>Brand Identity and Values</vt:lpstr>
      <vt:lpstr>Target Audience Segmentation</vt:lpstr>
      <vt:lpstr>Multi-Channel Marketing Approach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Air Purifiers: Revolutionizing Indoor Air Quality</dc:title>
  <dc:creator>Microsoft account</dc:creator>
  <cp:lastModifiedBy>Microsoft account</cp:lastModifiedBy>
  <cp:revision>35</cp:revision>
  <dcterms:created xsi:type="dcterms:W3CDTF">2024-01-28T16:34:37Z</dcterms:created>
  <dcterms:modified xsi:type="dcterms:W3CDTF">2024-01-28T21:29:56Z</dcterms:modified>
</cp:coreProperties>
</file>